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0" r:id="rId3"/>
    <p:sldId id="269" r:id="rId4"/>
    <p:sldId id="268" r:id="rId5"/>
    <p:sldId id="272" r:id="rId6"/>
    <p:sldId id="273" r:id="rId7"/>
    <p:sldId id="271" r:id="rId8"/>
    <p:sldId id="279" r:id="rId9"/>
    <p:sldId id="280" r:id="rId10"/>
    <p:sldId id="281" r:id="rId11"/>
    <p:sldId id="282" r:id="rId12"/>
  </p:sldIdLst>
  <p:sldSz cx="9144000" cy="6858000" type="screen4x3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5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24216-EA96-4D1E-BF44-EB63FE6C5A26}" type="datetimeFigureOut">
              <a:rPr lang="fr-FR" smtClean="0"/>
              <a:t>04/10/2021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63A1B-BDA3-430F-8C80-3E11FE09E7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70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A998-A1D8-47F3-8C46-1FC1F2D5FE4C}" type="datetime1">
              <a:rPr lang="fr-FR" smtClean="0"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491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88D7-F08C-4FF6-A684-F64E9D2696AE}" type="datetime1">
              <a:rPr lang="fr-FR" smtClean="0"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862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4DC6-9F4C-4276-A50C-985F54F465D5}" type="datetime1">
              <a:rPr lang="fr-FR" smtClean="0"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41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44A1-0876-4496-991C-DB8EDFECF6FE}" type="datetime1">
              <a:rPr lang="fr-FR" smtClean="0"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5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489AE-85D8-4B98-ABF4-FCFA01BA2C90}" type="datetime1">
              <a:rPr lang="fr-FR" smtClean="0"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442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CF99-A784-4A8C-8F81-28079E17F97D}" type="datetime1">
              <a:rPr lang="fr-FR" smtClean="0"/>
              <a:t>04/10/2021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48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8429F-9617-46FD-90AE-59AC4E1FB1EC}" type="datetime1">
              <a:rPr lang="fr-FR" smtClean="0"/>
              <a:t>04/10/2021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30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E65C9-6419-4321-B39B-1D5AF2FAD051}" type="datetime1">
              <a:rPr lang="fr-FR" smtClean="0"/>
              <a:t>04/10/2021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00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D8E20-EC97-4908-AE3F-8FE6141C209E}" type="datetime1">
              <a:rPr lang="fr-FR" smtClean="0"/>
              <a:t>04/10/2021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32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2993-15A8-48C8-8419-BC62C22B053A}" type="datetime1">
              <a:rPr lang="fr-FR" smtClean="0"/>
              <a:t>04/10/2021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65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5F611-4E9C-42BC-B7AB-34E91C1B1710}" type="datetime1">
              <a:rPr lang="fr-FR" smtClean="0"/>
              <a:t>04/10/2021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914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8EDA7-8CDB-4D4D-9F44-1E02A7682B38}" type="datetime1">
              <a:rPr lang="fr-FR" smtClean="0"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15A57-6EBE-4121-B775-38798692D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46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efens.grenoble-inp.fr/Pagora/2021" TargetMode="External"/><Relationship Id="rId2" Type="http://schemas.openxmlformats.org/officeDocument/2006/relationships/hyperlink" Target="https://ade6-inpg.grenet.fr/ade/index.jsp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hyperlink" Target="https://intranet.pagora.grenoble-inp.fr/formation/rf-fic-661-maquette-suivi-des-apprentis-sur-site-1a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pagora.grenoble-inp.fr/ingenieur-par-apprentissage/rf-for-651-guide-de-l-ingenieur-par-apprentissage-173011.kj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tranet.pagora.grenoble-inp.fr/formation/rf-for-625-grille-mapi" TargetMode="External"/><Relationship Id="rId5" Type="http://schemas.openxmlformats.org/officeDocument/2006/relationships/hyperlink" Target="https://intranet.pagora.grenoble-inp.fr/formation/rf-fic-663-maquette-suivi-des-apprentis-sur-site-3a" TargetMode="External"/><Relationship Id="rId4" Type="http://schemas.openxmlformats.org/officeDocument/2006/relationships/hyperlink" Target="https://intranet.pagora.grenoble-inp.fr/formation/rf-fic-662-maquette-suivi-des-apprentis-sur-site-2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efens.grenoble-inp.fr/Pagora/2019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chamilo.grenoble-inp.f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efens.grenoble-inp.fr/Pagora/2019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hamilo.grenoble-inp.f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ameli.fr/assures/droits-et-demarches/par-situation-professionnelle/vous-faites-des-etudes/vous-etes-apprenti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33552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/>
              <a:t>Guide de parcours des nouveaux contrats</a:t>
            </a:r>
            <a:endParaRPr lang="fr-FR" sz="2800" dirty="0"/>
          </a:p>
          <a:p>
            <a:pPr algn="ctr"/>
            <a:r>
              <a:rPr lang="fr-FR" sz="2800" b="1" dirty="0"/>
              <a:t>septembre 2021</a:t>
            </a:r>
          </a:p>
          <a:p>
            <a:pPr algn="ctr"/>
            <a:endParaRPr lang="fr-FR" sz="2800" dirty="0"/>
          </a:p>
          <a:p>
            <a:pPr algn="ctr"/>
            <a:r>
              <a:rPr lang="fr-FR" sz="2800" b="1" dirty="0"/>
              <a:t>Document à destination des tuteurs-école</a:t>
            </a:r>
          </a:p>
          <a:p>
            <a:pPr algn="ctr"/>
            <a:endParaRPr lang="fr-FR" sz="2800" b="1" dirty="0"/>
          </a:p>
          <a:p>
            <a:pPr algn="ctr"/>
            <a:r>
              <a:rPr lang="fr-FR" sz="2800" b="1" dirty="0"/>
              <a:t>Valable pour l’année scolaire 2021-2022</a:t>
            </a:r>
            <a:endParaRPr lang="fr-FR" sz="28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2872843" cy="1834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7227168" y="6309320"/>
            <a:ext cx="16470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/>
              <a:t>Version 2020-09-29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1</a:t>
            </a:fld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531A4D4-482C-4470-A85F-49D173BF40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26473"/>
            <a:ext cx="2585165" cy="1072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043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24744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Suivi, Scolarité et Cursus</a:t>
            </a:r>
            <a:endParaRPr lang="fr-FR" sz="2400" dirty="0"/>
          </a:p>
          <a:p>
            <a:r>
              <a:rPr lang="fr-FR" dirty="0"/>
              <a:t> </a:t>
            </a:r>
          </a:p>
          <a:p>
            <a:endParaRPr lang="fr-FR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sz="1400" b="1" dirty="0"/>
              <a:t>« Planning »</a:t>
            </a:r>
            <a:r>
              <a:rPr lang="fr-FR" sz="1400" dirty="0"/>
              <a:t> : seul ADE fait foi</a:t>
            </a:r>
          </a:p>
          <a:p>
            <a:pPr lvl="1"/>
            <a:r>
              <a:rPr lang="fr-FR" sz="1400" b="1" u="sng" dirty="0">
                <a:hlinkClick r:id="rId2"/>
              </a:rPr>
              <a:t>https://ade6-inpg.grenet.fr/ade/index.jsp</a:t>
            </a:r>
            <a:endParaRPr lang="fr-FR" sz="1400" dirty="0"/>
          </a:p>
          <a:p>
            <a:endParaRPr lang="fr-FR" sz="14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sz="1400" b="1" dirty="0"/>
              <a:t>« Maquette pédagogique »</a:t>
            </a:r>
            <a:r>
              <a:rPr lang="fr-FR" sz="1400" dirty="0"/>
              <a:t> : seul </a:t>
            </a:r>
            <a:r>
              <a:rPr lang="fr-FR" sz="1400" dirty="0" err="1"/>
              <a:t>RefEns</a:t>
            </a:r>
            <a:r>
              <a:rPr lang="fr-FR" sz="1400" dirty="0"/>
              <a:t> fait foi</a:t>
            </a:r>
          </a:p>
          <a:p>
            <a:pPr lvl="1"/>
            <a:r>
              <a:rPr lang="fr-FR" sz="1400" b="1" u="sng" dirty="0">
                <a:hlinkClick r:id="rId3"/>
              </a:rPr>
              <a:t>https://refens.grenoble-inp.fr/Pagora/2021</a:t>
            </a:r>
            <a:endParaRPr lang="fr-FR" sz="1400" dirty="0"/>
          </a:p>
          <a:p>
            <a:r>
              <a:rPr lang="fr-FR" sz="1400" b="1" dirty="0"/>
              <a:t> </a:t>
            </a:r>
            <a:endParaRPr lang="fr-FR" sz="14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73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10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31A4D4-482C-4470-A85F-49D173BF40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869" y="204274"/>
            <a:ext cx="1561619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351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06" y="829736"/>
            <a:ext cx="914069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Devoirs de l’apprenti</a:t>
            </a:r>
          </a:p>
          <a:p>
            <a:pPr algn="ctr"/>
            <a:endParaRPr lang="fr-FR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dirty="0"/>
              <a:t>Il fournit au tuteur-école et au Maître d’apprentissage l’assistance nécessaire au bon déroulement de la formation</a:t>
            </a:r>
          </a:p>
          <a:p>
            <a:pPr algn="just"/>
            <a:endParaRPr lang="fr-FR" sz="14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1400" dirty="0"/>
              <a:t>Il tient ses tuteurs régulièrement informés de ses activités ainsi que des évènements remarquables. Il tient à jour et fait circuler son Livret d’apprentissage ainsi que les documents en lien avec sa progression pédagogique</a:t>
            </a:r>
          </a:p>
          <a:p>
            <a:pPr algn="just"/>
            <a:endParaRPr lang="fr-FR" sz="1400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b="1" dirty="0"/>
              <a:t>Il respecte la confidentialité des données sensibles auxquelles il a accès</a:t>
            </a:r>
            <a:endParaRPr lang="fr-FR" sz="1400" dirty="0"/>
          </a:p>
          <a:p>
            <a:pPr algn="just"/>
            <a:endParaRPr lang="fr-FR" sz="1400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dirty="0"/>
              <a:t>Si l’opportunité se présente, il détecte et exploite les synergies entre les activités de l’école et celles de l’entreprise (ex : suggérer des tests dans les laboratoires de l’école en complément des analyses faites en entreprise)</a:t>
            </a:r>
          </a:p>
          <a:p>
            <a:pPr algn="just"/>
            <a:r>
              <a:rPr lang="fr-FR" sz="1400" dirty="0"/>
              <a:t> 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1400" dirty="0"/>
              <a:t>Il participe activement au suivi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400" b="1" dirty="0"/>
              <a:t>Suivi à </a:t>
            </a:r>
            <a:r>
              <a:rPr lang="fr-FR" sz="1400" b="1" dirty="0" err="1"/>
              <a:t>Pagora</a:t>
            </a:r>
            <a:r>
              <a:rPr lang="fr-FR" sz="1400" b="1" dirty="0"/>
              <a:t> avec le tuteur-école (périodes de scolarité) : </a:t>
            </a:r>
            <a:endParaRPr lang="fr-FR" sz="1400" dirty="0"/>
          </a:p>
          <a:p>
            <a:pPr lvl="1" algn="just"/>
            <a:r>
              <a:rPr lang="fr-FR" sz="1400" dirty="0"/>
              <a:t>Une entrevue à chaque retour à l’école est souhaitable avec examen du Livret d’apprentissage, des rapports de synthèse, de la scolarité et du parcours professionnel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400" b="1" dirty="0"/>
              <a:t>Suivi à distance avec le tuteur-école lors des périodes en entreprise :</a:t>
            </a:r>
            <a:endParaRPr lang="fr-FR" sz="1400" dirty="0"/>
          </a:p>
          <a:p>
            <a:pPr lvl="1" algn="just"/>
            <a:r>
              <a:rPr lang="fr-FR" sz="1400" dirty="0"/>
              <a:t>Il est souhaitable de garder le contact avec le tuteur-école. Un compte-rendu régulier (verbal ou écrit - succinct) est important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400" b="1" dirty="0"/>
              <a:t>Visites en entreprise :</a:t>
            </a:r>
            <a:r>
              <a:rPr lang="fr-FR" sz="1400" dirty="0"/>
              <a:t> 1 visite par an organisée par le tuteur-école</a:t>
            </a:r>
          </a:p>
          <a:p>
            <a:pPr lvl="1" algn="just"/>
            <a:r>
              <a:rPr lang="fr-FR" sz="1400" dirty="0"/>
              <a:t>Toutes les visites sont formelles et donnent lieu à un compte-rendu rédigé par le tuteur-école</a:t>
            </a:r>
          </a:p>
          <a:p>
            <a:pPr lvl="1" algn="just"/>
            <a:r>
              <a:rPr lang="fr-FR" sz="1400" dirty="0"/>
              <a:t>Visite au démarrage du contrat (visite d’information) + Visite au printemps (visite d’évaluation)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73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3" descr="LogoAGEFPI-Nouveau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454" y="232461"/>
            <a:ext cx="1584176" cy="50405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222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620688"/>
            <a:ext cx="72008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Pour bien démarrer</a:t>
            </a:r>
            <a:endParaRPr lang="fr-FR" sz="2800" dirty="0"/>
          </a:p>
          <a:p>
            <a:r>
              <a:rPr lang="fr-FR" sz="1400" b="1" dirty="0"/>
              <a:t> </a:t>
            </a:r>
          </a:p>
          <a:p>
            <a:endParaRPr lang="fr-FR" sz="1600" dirty="0"/>
          </a:p>
          <a:p>
            <a:pPr marL="342900" lvl="0" indent="-342900" algn="just">
              <a:buFontTx/>
              <a:buChar char="-"/>
            </a:pPr>
            <a:r>
              <a:rPr lang="fr-FR" sz="2000" b="1" dirty="0"/>
              <a:t>Dès que l’entreprise est informée du tutorat par Gaëlle ou Frédéric, prendre contact avec le Maître d’apprentissage pour fixer la date de la 1</a:t>
            </a:r>
            <a:r>
              <a:rPr lang="fr-FR" sz="2000" b="1" baseline="30000" dirty="0"/>
              <a:t>ère</a:t>
            </a:r>
            <a:r>
              <a:rPr lang="fr-FR" sz="2000" b="1" dirty="0"/>
              <a:t> visite</a:t>
            </a:r>
          </a:p>
          <a:p>
            <a:pPr lvl="0" algn="just"/>
            <a:endParaRPr lang="fr-FR" sz="2000" b="1" dirty="0"/>
          </a:p>
          <a:p>
            <a:pPr marL="342900" lvl="0" indent="-342900" algn="just">
              <a:buFontTx/>
              <a:buChar char="-"/>
            </a:pPr>
            <a:r>
              <a:rPr lang="fr-FR" sz="2000" b="1" dirty="0"/>
              <a:t>1</a:t>
            </a:r>
            <a:r>
              <a:rPr lang="fr-FR" sz="2000" b="1" baseline="30000" dirty="0"/>
              <a:t>e</a:t>
            </a:r>
            <a:r>
              <a:rPr lang="fr-FR" sz="2000" b="1" dirty="0"/>
              <a:t> visite en présentiel ou en distanciel : faire signer obligatoirement le CR formalisé aux interlocuteurs  </a:t>
            </a:r>
          </a:p>
          <a:p>
            <a:pPr marL="342900" lvl="0" indent="-342900" algn="just">
              <a:buFontTx/>
              <a:buChar char="-"/>
            </a:pPr>
            <a:endParaRPr lang="fr-FR" sz="2000" b="1" dirty="0"/>
          </a:p>
          <a:p>
            <a:pPr marL="342900" lvl="0" indent="-342900" algn="just">
              <a:buFontTx/>
              <a:buChar char="-"/>
            </a:pPr>
            <a:r>
              <a:rPr lang="fr-FR" sz="2000" b="1" dirty="0"/>
              <a:t>Transmettre le CR signé à Gaëlle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73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2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31A4D4-482C-4470-A85F-49D173BF40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869" y="296652"/>
            <a:ext cx="1561619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430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36712"/>
            <a:ext cx="92525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Documents utiles au suivi de votre apprenti(e)</a:t>
            </a:r>
            <a:endParaRPr lang="fr-FR" sz="2800" dirty="0"/>
          </a:p>
          <a:p>
            <a:r>
              <a:rPr lang="fr-FR" sz="1400" b="1" dirty="0"/>
              <a:t> </a:t>
            </a:r>
            <a:endParaRPr lang="fr-FR" sz="2000" b="1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b="1" dirty="0"/>
              <a:t>Fiche élève </a:t>
            </a:r>
            <a:r>
              <a:rPr lang="fr-FR" sz="2000" dirty="0"/>
              <a:t>(contient les coordonnées de l’élève et du maître d’apprentissage)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fr-FR" sz="2000" dirty="0"/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endParaRPr lang="fr-FR" sz="1000" b="1" dirty="0"/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fr-FR" sz="2000" b="1" dirty="0"/>
              <a:t>Guide apprentissage </a:t>
            </a:r>
            <a:r>
              <a:rPr lang="fr-FR" sz="2000" dirty="0"/>
              <a:t>(contient le planning de l’alternance) :</a:t>
            </a:r>
          </a:p>
          <a:p>
            <a:pPr lvl="0" algn="just"/>
            <a:r>
              <a:rPr lang="fr-FR" sz="1400" dirty="0">
                <a:hlinkClick r:id="rId2"/>
              </a:rPr>
              <a:t>http://pagora.grenoble-inp.fr/ingenieur-par-apprentissage/rf-for-651-guide-de-l-ingenieur-par-apprentissage-173011.kjsp</a:t>
            </a:r>
            <a:endParaRPr lang="fr-FR" sz="1400" dirty="0"/>
          </a:p>
          <a:p>
            <a:pPr algn="just"/>
            <a:endParaRPr lang="fr-FR" sz="1000" dirty="0"/>
          </a:p>
          <a:p>
            <a:pPr algn="just"/>
            <a:endParaRPr lang="fr-FR" sz="1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b="1" dirty="0"/>
              <a:t>Modèles pour les apprentis 1A</a:t>
            </a:r>
            <a:r>
              <a:rPr lang="fr-FR" sz="2000" dirty="0"/>
              <a:t> (CR(attestation et CR) 1</a:t>
            </a:r>
            <a:r>
              <a:rPr lang="fr-FR" sz="2000" baseline="30000" dirty="0"/>
              <a:t>ère</a:t>
            </a:r>
            <a:r>
              <a:rPr lang="fr-FR" sz="2000" dirty="0"/>
              <a:t> visite - démarrage contrat)</a:t>
            </a:r>
          </a:p>
          <a:p>
            <a:pPr algn="just"/>
            <a:r>
              <a:rPr lang="fr-FR" sz="1200" dirty="0">
                <a:hlinkClick r:id="rId3"/>
              </a:rPr>
              <a:t>https://intranet.pagora.grenoble-inp.fr/formation/rf-fic-661-maquette-suivi-des-apprentis-sur-site-1a</a:t>
            </a:r>
            <a:endParaRPr lang="fr-FR" sz="1200" dirty="0"/>
          </a:p>
          <a:p>
            <a:pPr algn="just"/>
            <a:endParaRPr lang="fr-FR" sz="1200" dirty="0"/>
          </a:p>
          <a:p>
            <a:pPr algn="just"/>
            <a:endParaRPr lang="fr-FR" sz="1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b="1" dirty="0"/>
              <a:t>Modèles de CR pour les apprentis 2A </a:t>
            </a:r>
            <a:r>
              <a:rPr lang="fr-FR" sz="2000" dirty="0"/>
              <a:t>(pour contrat en 2 ans : 1</a:t>
            </a:r>
            <a:r>
              <a:rPr lang="fr-FR" sz="2000" baseline="30000" dirty="0"/>
              <a:t>ère</a:t>
            </a:r>
            <a:r>
              <a:rPr lang="fr-FR" sz="2000" dirty="0"/>
              <a:t> visite démarrage du contrat, pour tous : pour tous visite de fin de 2</a:t>
            </a:r>
            <a:r>
              <a:rPr lang="fr-FR" sz="2000" baseline="30000" dirty="0"/>
              <a:t>ème</a:t>
            </a:r>
            <a:r>
              <a:rPr lang="fr-FR" sz="2000" dirty="0"/>
              <a:t> année)</a:t>
            </a:r>
          </a:p>
          <a:p>
            <a:pPr algn="just"/>
            <a:r>
              <a:rPr lang="fr-FR" sz="1200" dirty="0">
                <a:hlinkClick r:id="rId4"/>
              </a:rPr>
              <a:t>https://intranet.pagora.grenoble-inp.fr/formation/rf-fic-662-maquette-suivi-des-apprentis-sur-site-2a</a:t>
            </a:r>
            <a:endParaRPr lang="fr-FR" sz="1200" dirty="0"/>
          </a:p>
          <a:p>
            <a:pPr algn="just"/>
            <a:endParaRPr lang="fr-FR" sz="1000" dirty="0"/>
          </a:p>
          <a:p>
            <a:pPr algn="just"/>
            <a:endParaRPr lang="fr-FR" sz="1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fr-FR" sz="2000" b="1" dirty="0"/>
              <a:t>Modèle de CR pour les apprentis 3A : </a:t>
            </a:r>
          </a:p>
          <a:p>
            <a:pPr algn="just"/>
            <a:r>
              <a:rPr lang="fr-FR" sz="1200" dirty="0">
                <a:hlinkClick r:id="rId5"/>
              </a:rPr>
              <a:t>https://intranet.pagora.grenoble-inp.fr/formation/rf-fic-663-maquette-suivi-des-apprentis-sur-site-3a</a:t>
            </a:r>
            <a:endParaRPr lang="fr-FR" sz="1200" dirty="0"/>
          </a:p>
          <a:p>
            <a:pPr algn="just"/>
            <a:endParaRPr lang="fr-FR" sz="2000" b="1" dirty="0"/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fr-FR" sz="2000" b="1" dirty="0"/>
              <a:t>Grille MAPI : </a:t>
            </a:r>
          </a:p>
          <a:p>
            <a:pPr lvl="0" algn="just"/>
            <a:r>
              <a:rPr lang="fr-FR" sz="1200" dirty="0">
                <a:hlinkClick r:id="rId6"/>
              </a:rPr>
              <a:t>https://intranet.pagora.grenoble-inp.fr/formation/rf-for-625-grille-mapi</a:t>
            </a:r>
            <a:endParaRPr lang="fr-FR" sz="12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73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3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31A4D4-482C-4470-A85F-49D173BF40B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74668"/>
            <a:ext cx="1561619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58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556792"/>
            <a:ext cx="763284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Résumé du suivi pédagogique des apprentis</a:t>
            </a:r>
          </a:p>
          <a:p>
            <a:pPr algn="ctr"/>
            <a:endParaRPr lang="fr-FR" sz="2400" b="1" dirty="0"/>
          </a:p>
          <a:p>
            <a:pPr algn="ctr"/>
            <a:r>
              <a:rPr lang="fr-FR" sz="2400" i="1" dirty="0"/>
              <a:t>(consulter </a:t>
            </a:r>
            <a:r>
              <a:rPr lang="fr-FR" sz="2400" i="1" dirty="0" err="1"/>
              <a:t>RefEns</a:t>
            </a:r>
            <a:r>
              <a:rPr lang="fr-FR" sz="2400" i="1" dirty="0"/>
              <a:t> pour le détail et les modalités du suivi)</a:t>
            </a:r>
            <a:endParaRPr lang="fr-FR" sz="2800" i="1" dirty="0"/>
          </a:p>
          <a:p>
            <a:r>
              <a:rPr lang="fr-FR" sz="1400" b="1" dirty="0"/>
              <a:t> </a:t>
            </a:r>
            <a:endParaRPr lang="fr-FR" sz="2000" b="1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73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4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31A4D4-482C-4470-A85F-49D173BF40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32656"/>
            <a:ext cx="1561619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20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2080ECF-C916-44F3-BDB3-E810B0BF2F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00808"/>
            <a:ext cx="9144000" cy="5143500"/>
          </a:xfrm>
          <a:prstGeom prst="rect">
            <a:avLst/>
          </a:prstGeom>
        </p:spPr>
      </p:pic>
      <p:sp>
        <p:nvSpPr>
          <p:cNvPr id="6" name="Flèche gauche 5"/>
          <p:cNvSpPr/>
          <p:nvPr/>
        </p:nvSpPr>
        <p:spPr>
          <a:xfrm>
            <a:off x="3347864" y="3391099"/>
            <a:ext cx="3205336" cy="576064"/>
          </a:xfrm>
          <a:prstGeom prst="lef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Diaporama -  Novembre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3779912" y="0"/>
            <a:ext cx="5364087" cy="11247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/>
              <a:t>Maquette Apprentis 1</a:t>
            </a:r>
            <a:r>
              <a:rPr lang="fr-FR" sz="2000" b="1" baseline="30000" dirty="0"/>
              <a:t>e</a:t>
            </a:r>
            <a:r>
              <a:rPr lang="fr-FR" sz="2000" b="1" dirty="0"/>
              <a:t> année – 2021-2022</a:t>
            </a:r>
            <a:br>
              <a:rPr lang="fr-FR" sz="1800" b="1" dirty="0"/>
            </a:br>
            <a:br>
              <a:rPr lang="fr-FR" sz="400" b="1" dirty="0"/>
            </a:br>
            <a:r>
              <a:rPr lang="fr-FR" sz="1000" b="1" i="1" dirty="0"/>
              <a:t>ce document est un support d’information temporaire : </a:t>
            </a:r>
          </a:p>
          <a:p>
            <a:r>
              <a:rPr lang="fr-FR" sz="1000" b="1" i="1" dirty="0"/>
              <a:t>les informations à jour sont accessibles sous</a:t>
            </a:r>
            <a:br>
              <a:rPr lang="fr-FR" sz="1000" b="1" i="1" dirty="0"/>
            </a:br>
            <a:br>
              <a:rPr lang="fr-FR" sz="200" b="1" i="1" dirty="0"/>
            </a:br>
            <a:r>
              <a:rPr lang="fr-FR" sz="1000" b="1" i="1" dirty="0">
                <a:hlinkClick r:id="rId3"/>
              </a:rPr>
              <a:t>https://refens.grenoble-inp.fr/Pagora/2021 </a:t>
            </a:r>
            <a:r>
              <a:rPr lang="fr-FR" sz="1000" b="1" i="1" dirty="0"/>
              <a:t>et </a:t>
            </a:r>
            <a:r>
              <a:rPr lang="fr-FR" sz="1000" b="1" i="1" dirty="0">
                <a:solidFill>
                  <a:srgbClr val="3333FF"/>
                </a:solidFill>
                <a:hlinkClick r:id="rId4"/>
              </a:rPr>
              <a:t>http://chamilo.grenoble-inp.fr/</a:t>
            </a:r>
            <a:endParaRPr lang="fr-FR" sz="1000" b="1" i="1" dirty="0">
              <a:solidFill>
                <a:srgbClr val="3333FF"/>
              </a:solidFill>
            </a:endParaRPr>
          </a:p>
          <a:p>
            <a:r>
              <a:rPr lang="fr-FR" sz="1000" b="1" i="1" dirty="0">
                <a:solidFill>
                  <a:srgbClr val="3333FF"/>
                </a:solidFill>
              </a:rPr>
              <a:t>Plannings : voir ADE</a:t>
            </a:r>
            <a:endParaRPr lang="fr-FR" sz="1800" b="1" i="1" dirty="0">
              <a:solidFill>
                <a:srgbClr val="3333FF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5</a:t>
            </a:fld>
            <a:endParaRPr lang="fr-FR"/>
          </a:p>
        </p:txBody>
      </p:sp>
      <p:sp>
        <p:nvSpPr>
          <p:cNvPr id="9" name="Flèche gauche 5">
            <a:extLst>
              <a:ext uri="{FF2B5EF4-FFF2-40B4-BE49-F238E27FC236}">
                <a16:creationId xmlns:a16="http://schemas.microsoft.com/office/drawing/2014/main" id="{2DB5F6CF-F7C1-41BD-BD80-73016194D083}"/>
              </a:ext>
            </a:extLst>
          </p:cNvPr>
          <p:cNvSpPr/>
          <p:nvPr/>
        </p:nvSpPr>
        <p:spPr>
          <a:xfrm>
            <a:off x="4262394" y="5657454"/>
            <a:ext cx="2253821" cy="576064"/>
          </a:xfrm>
          <a:prstGeom prst="lef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Rapport - février</a:t>
            </a:r>
          </a:p>
        </p:txBody>
      </p:sp>
    </p:spTree>
    <p:extLst>
      <p:ext uri="{BB962C8B-B14F-4D97-AF65-F5344CB8AC3E}">
        <p14:creationId xmlns:p14="http://schemas.microsoft.com/office/powerpoint/2010/main" val="3520234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9B9D33-7D00-4EB2-8123-50A4CDFBC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714500"/>
            <a:ext cx="9144000" cy="5143500"/>
          </a:xfrm>
          <a:prstGeom prst="rect">
            <a:avLst/>
          </a:prstGeom>
        </p:spPr>
      </p:pic>
      <p:sp>
        <p:nvSpPr>
          <p:cNvPr id="7" name="Flèche gauche 6"/>
          <p:cNvSpPr/>
          <p:nvPr/>
        </p:nvSpPr>
        <p:spPr>
          <a:xfrm>
            <a:off x="3059832" y="4310876"/>
            <a:ext cx="3168352" cy="576064"/>
          </a:xfrm>
          <a:prstGeom prst="lef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Dossier - fin de 1A</a:t>
            </a:r>
            <a:endParaRPr lang="fr-FR" dirty="0"/>
          </a:p>
        </p:txBody>
      </p:sp>
      <p:sp>
        <p:nvSpPr>
          <p:cNvPr id="8" name="Flèche gauche 7"/>
          <p:cNvSpPr/>
          <p:nvPr/>
        </p:nvSpPr>
        <p:spPr>
          <a:xfrm flipH="1">
            <a:off x="-493" y="5524981"/>
            <a:ext cx="2088232" cy="576064"/>
          </a:xfrm>
          <a:prstGeom prst="lef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Rapport – 15/08</a:t>
            </a:r>
            <a:endParaRPr lang="fr-FR" dirty="0"/>
          </a:p>
        </p:txBody>
      </p:sp>
      <p:sp>
        <p:nvSpPr>
          <p:cNvPr id="10" name="Flèche gauche 9"/>
          <p:cNvSpPr/>
          <p:nvPr/>
        </p:nvSpPr>
        <p:spPr>
          <a:xfrm>
            <a:off x="3995936" y="5676746"/>
            <a:ext cx="2557264" cy="576064"/>
          </a:xfrm>
          <a:prstGeom prst="lef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Diaporama – visite fin 1A</a:t>
            </a:r>
            <a:endParaRPr lang="fr-FR" sz="12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6</a:t>
            </a:fld>
            <a:endParaRPr lang="fr-FR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3D80F679-BD81-4B0D-B5E9-CB23688B16FC}"/>
              </a:ext>
            </a:extLst>
          </p:cNvPr>
          <p:cNvSpPr txBox="1">
            <a:spLocks/>
          </p:cNvSpPr>
          <p:nvPr/>
        </p:nvSpPr>
        <p:spPr>
          <a:xfrm>
            <a:off x="3779912" y="0"/>
            <a:ext cx="5364087" cy="11247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/>
              <a:t>Maquette Apprentis 1</a:t>
            </a:r>
            <a:r>
              <a:rPr lang="fr-FR" sz="2000" b="1" baseline="30000" dirty="0"/>
              <a:t>e</a:t>
            </a:r>
            <a:r>
              <a:rPr lang="fr-FR" sz="2000" b="1" dirty="0"/>
              <a:t> année – 2021-2022</a:t>
            </a:r>
            <a:br>
              <a:rPr lang="fr-FR" sz="1800" b="1" dirty="0"/>
            </a:br>
            <a:br>
              <a:rPr lang="fr-FR" sz="400" b="1" dirty="0"/>
            </a:br>
            <a:r>
              <a:rPr lang="fr-FR" sz="1000" b="1" i="1" dirty="0"/>
              <a:t>ce document est un support d’information temporaire : </a:t>
            </a:r>
          </a:p>
          <a:p>
            <a:r>
              <a:rPr lang="fr-FR" sz="1000" b="1" i="1" dirty="0"/>
              <a:t>les informations à jour sont accessibles sous</a:t>
            </a:r>
            <a:br>
              <a:rPr lang="fr-FR" sz="1000" b="1" i="1" dirty="0"/>
            </a:br>
            <a:br>
              <a:rPr lang="fr-FR" sz="200" b="1" i="1" dirty="0"/>
            </a:br>
            <a:r>
              <a:rPr lang="fr-FR" sz="1000" b="1" i="1" dirty="0">
                <a:hlinkClick r:id="rId3"/>
              </a:rPr>
              <a:t>https://refens.grenoble-inp.fr/Pagora/2021 </a:t>
            </a:r>
            <a:r>
              <a:rPr lang="fr-FR" sz="1000" b="1" i="1" dirty="0"/>
              <a:t>et </a:t>
            </a:r>
            <a:r>
              <a:rPr lang="fr-FR" sz="1000" b="1" i="1" dirty="0">
                <a:solidFill>
                  <a:srgbClr val="3333FF"/>
                </a:solidFill>
                <a:hlinkClick r:id="rId4"/>
              </a:rPr>
              <a:t>http://chamilo.grenoble-inp.fr/</a:t>
            </a:r>
            <a:endParaRPr lang="fr-FR" sz="1000" b="1" i="1" dirty="0">
              <a:solidFill>
                <a:srgbClr val="3333FF"/>
              </a:solidFill>
            </a:endParaRPr>
          </a:p>
          <a:p>
            <a:r>
              <a:rPr lang="fr-FR" sz="1000" b="1" i="1" dirty="0">
                <a:solidFill>
                  <a:srgbClr val="3333FF"/>
                </a:solidFill>
              </a:rPr>
              <a:t>Plannings : voir ADE</a:t>
            </a:r>
            <a:endParaRPr lang="fr-FR" sz="1800" b="1" i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105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0688"/>
            <a:ext cx="914400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ANNEXES</a:t>
            </a:r>
            <a:endParaRPr lang="fr-FR" sz="2800" dirty="0"/>
          </a:p>
          <a:p>
            <a:r>
              <a:rPr lang="fr-FR" sz="1400" b="1" dirty="0"/>
              <a:t> </a:t>
            </a:r>
            <a:endParaRPr lang="fr-FR" sz="1600" dirty="0"/>
          </a:p>
          <a:p>
            <a:pPr lvl="0" algn="ctr"/>
            <a:endParaRPr lang="fr-FR" sz="2000" b="1" dirty="0"/>
          </a:p>
          <a:p>
            <a:pPr lvl="0" algn="ctr"/>
            <a:endParaRPr lang="fr-FR" sz="2000" b="1" dirty="0"/>
          </a:p>
          <a:p>
            <a:pPr lvl="0" algn="ctr"/>
            <a:r>
              <a:rPr lang="fr-FR" sz="2000" b="1" dirty="0"/>
              <a:t>Informations diffusées aux élèves</a:t>
            </a:r>
          </a:p>
          <a:p>
            <a:pPr lvl="0" algn="ctr"/>
            <a:endParaRPr lang="fr-FR" sz="2000" b="1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73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7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31A4D4-482C-4470-A85F-49D173BF40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332656"/>
            <a:ext cx="1561619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870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17714"/>
            <a:ext cx="9144000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Démarrage du contrat</a:t>
            </a:r>
            <a:endParaRPr lang="fr-FR" sz="2800" dirty="0"/>
          </a:p>
          <a:p>
            <a:r>
              <a:rPr lang="fr-FR" sz="1400" b="1" dirty="0"/>
              <a:t> </a:t>
            </a:r>
            <a:endParaRPr lang="fr-FR" sz="1600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b="1" dirty="0"/>
              <a:t>Temps de travail :</a:t>
            </a:r>
            <a:r>
              <a:rPr lang="fr-FR" sz="1400" dirty="0"/>
              <a:t> Sauf disposition donnant droit à compensation, les apprentis sont sous le même régime que les autres salariés (35h). </a:t>
            </a:r>
            <a:r>
              <a:rPr lang="fr-FR" sz="1400" b="1" dirty="0"/>
              <a:t>En entreprise comme à l’école.</a:t>
            </a:r>
            <a:endParaRPr lang="fr-FR" sz="1600" dirty="0"/>
          </a:p>
          <a:p>
            <a:pPr algn="just"/>
            <a:endParaRPr lang="fr-FR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1400" dirty="0"/>
              <a:t>→ </a:t>
            </a:r>
            <a:r>
              <a:rPr lang="fr-FR" sz="1400" b="1" dirty="0"/>
              <a:t>La présence aux cours est obligatoire. </a:t>
            </a:r>
            <a:r>
              <a:rPr lang="fr-FR" sz="1400" dirty="0"/>
              <a:t>En cas d’absence, prévenir la scolarité (si période école) ou votre employeur (si période entreprise). </a:t>
            </a:r>
          </a:p>
          <a:p>
            <a:pPr lvl="1" algn="just"/>
            <a:r>
              <a:rPr lang="fr-FR" sz="1400" dirty="0"/>
              <a:t>Absence justifiée = par un « arrêt de travail » fourni par un médecin</a:t>
            </a:r>
          </a:p>
          <a:p>
            <a:pPr lvl="1" algn="just"/>
            <a:r>
              <a:rPr lang="fr-FR" sz="1400" dirty="0"/>
              <a:t>Absence injustifiée (pas d’arrêt de travail) peut mener à des sanctions. </a:t>
            </a:r>
            <a:r>
              <a:rPr lang="fr-FR" sz="1400" b="1" dirty="0"/>
              <a:t>En cas d’absence, </a:t>
            </a:r>
            <a:r>
              <a:rPr lang="fr-FR" sz="1400" b="1" dirty="0" err="1"/>
              <a:t>Pagora</a:t>
            </a:r>
            <a:r>
              <a:rPr lang="fr-FR" sz="1400" b="1" dirty="0"/>
              <a:t> informe automatiquement l’employeur.</a:t>
            </a:r>
            <a:endParaRPr lang="fr-FR" sz="1600" dirty="0"/>
          </a:p>
          <a:p>
            <a:pPr algn="just"/>
            <a:endParaRPr lang="fr-FR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1400" dirty="0"/>
              <a:t> </a:t>
            </a:r>
            <a:r>
              <a:rPr lang="fr-FR" sz="1400" b="1" dirty="0"/>
              <a:t>Période d’essai :</a:t>
            </a:r>
            <a:r>
              <a:rPr lang="fr-FR" sz="1400" dirty="0"/>
              <a:t> </a:t>
            </a:r>
            <a:r>
              <a:rPr lang="fr-FR" sz="1400" b="1" dirty="0"/>
              <a:t>45 jours en entreprise</a:t>
            </a:r>
            <a:r>
              <a:rPr lang="fr-FR" sz="1400" dirty="0"/>
              <a:t>. Suite à cela, la rupture du contrat n’est possible que par accord mutuel. Pendant la période d’essai la rupture de contrat est possible unilatéralement (par lettre recommandée AR)</a:t>
            </a:r>
            <a:endParaRPr lang="fr-FR" sz="1600" dirty="0"/>
          </a:p>
          <a:p>
            <a:pPr algn="just"/>
            <a:endParaRPr lang="fr-FR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1400" dirty="0"/>
              <a:t> </a:t>
            </a:r>
            <a:r>
              <a:rPr lang="fr-FR" sz="1400" b="1" dirty="0"/>
              <a:t>Primes, avantages en nature … :</a:t>
            </a:r>
            <a:r>
              <a:rPr lang="fr-FR" sz="1400" dirty="0"/>
              <a:t> si elles existent vous y avez droit comme les autres salariés</a:t>
            </a:r>
            <a:endParaRPr lang="fr-FR" sz="1600" dirty="0"/>
          </a:p>
          <a:p>
            <a:pPr algn="just"/>
            <a:r>
              <a:rPr lang="fr-FR" sz="1400" b="1" dirty="0"/>
              <a:t> </a:t>
            </a:r>
            <a:endParaRPr lang="fr-FR" sz="16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1400" b="1" dirty="0"/>
              <a:t> Couverture sociale / maladie : </a:t>
            </a:r>
          </a:p>
          <a:p>
            <a:pPr lvl="1" algn="just"/>
            <a:r>
              <a:rPr lang="fr-FR" sz="1400" dirty="0"/>
              <a:t>Tous les élèves sont redevables de la Contribution Vie Etudiante et de Campus (CVEC). Le CFA vous rembourse sur présentation de l’attestation de paiement.</a:t>
            </a:r>
          </a:p>
          <a:p>
            <a:pPr lvl="1" algn="just"/>
            <a:r>
              <a:rPr lang="fr-FR" sz="1400" dirty="0"/>
              <a:t>Ne pas payer de droits d’inscription / Ne pas payer de mutuelle étudiante</a:t>
            </a:r>
            <a:endParaRPr lang="fr-FR" sz="1600" dirty="0"/>
          </a:p>
          <a:p>
            <a:pPr lvl="1" algn="just"/>
            <a:r>
              <a:rPr lang="fr-FR" sz="1400" dirty="0"/>
              <a:t>La mutuelle de l’entreprise est parfois obligatoire</a:t>
            </a:r>
            <a:endParaRPr lang="fr-FR" sz="1600" dirty="0"/>
          </a:p>
          <a:p>
            <a:pPr lvl="1" algn="just"/>
            <a:r>
              <a:rPr lang="fr-FR" sz="1400" dirty="0"/>
              <a:t>Déclarer son changement de statut à la CPAM (« sécu ») pour la couverture assurance maladie : Demande de mutation </a:t>
            </a:r>
            <a:r>
              <a:rPr lang="fr-FR" sz="1100" dirty="0">
                <a:hlinkClick r:id="rId2"/>
              </a:rPr>
              <a:t>http://www.ameli.fr/assures/droits-et-demarches/par-situation-professionnelle/vous-faites-des-etudes/vous-etes-apprenti.php</a:t>
            </a:r>
            <a:endParaRPr lang="fr-FR" sz="11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73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8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31A4D4-482C-4470-A85F-49D173BF40B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71529"/>
            <a:ext cx="1561619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44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80728"/>
            <a:ext cx="9144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Démarrage du contrat</a:t>
            </a:r>
            <a:endParaRPr lang="fr-FR" sz="2400" dirty="0"/>
          </a:p>
          <a:p>
            <a:pPr lvl="0" algn="just"/>
            <a:endParaRPr lang="fr-FR" sz="2400" b="1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b="1" dirty="0"/>
              <a:t>Impôts : </a:t>
            </a:r>
            <a:r>
              <a:rPr lang="fr-FR" sz="1400" dirty="0"/>
              <a:t>vous aurez à déclarer vos revenus mais vous ne paierez pas d’impôts tant que vous n’atteignez un certain niveau de revenu</a:t>
            </a:r>
          </a:p>
          <a:p>
            <a:pPr algn="just"/>
            <a:endParaRPr lang="fr-FR" sz="1400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b="1" dirty="0"/>
              <a:t>Congés payés :</a:t>
            </a:r>
            <a:r>
              <a:rPr lang="fr-FR" sz="1400" dirty="0"/>
              <a:t> ils sont décidés par l’employeur qui doit toutefois respecter un délai pour prendre sa décision. A partir de là, voir au cas par cas avec votre employeur pour des arrangements à l’amiable. Les congés ne peuvent pas être pris sur une période « école »</a:t>
            </a:r>
          </a:p>
          <a:p>
            <a:pPr lvl="0" algn="just"/>
            <a:r>
              <a:rPr lang="fr-FR" sz="1400" dirty="0"/>
              <a:t> 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b="1" dirty="0"/>
              <a:t>Cotisations : </a:t>
            </a:r>
            <a:r>
              <a:rPr lang="fr-FR" sz="1400" dirty="0"/>
              <a:t>Les périodes en apprentissage comptent pour la retraite, le chômage, l’ancienneté dans l’entreprise. Conservez bien vos bulletins de salaire !</a:t>
            </a:r>
          </a:p>
          <a:p>
            <a:pPr algn="just"/>
            <a:endParaRPr lang="fr-FR" sz="1400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b="1" dirty="0"/>
              <a:t>Carte étudiant / apprenti :</a:t>
            </a:r>
            <a:r>
              <a:rPr lang="fr-FR" sz="1400" dirty="0"/>
              <a:t> vous aurez une </a:t>
            </a:r>
            <a:r>
              <a:rPr lang="fr-FR" sz="1400" b="1" dirty="0"/>
              <a:t>Carte d’Etudiant.</a:t>
            </a:r>
            <a:r>
              <a:rPr lang="fr-FR" sz="1400" dirty="0"/>
              <a:t> Pour bénéficier des droits spécifiques aux apprentis (ex : réduction dans les transports en commun), vous pouvez vous munir d’un bulletin de salaire comme justificatif</a:t>
            </a:r>
          </a:p>
          <a:p>
            <a:pPr algn="just"/>
            <a:endParaRPr lang="fr-FR" sz="1400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b="1" dirty="0"/>
              <a:t>Frais de déplacement (A/R selon maquette de l’alternance) :</a:t>
            </a:r>
            <a:r>
              <a:rPr lang="fr-FR" sz="1400" dirty="0"/>
              <a:t> remboursés par le CFA. Un peu de délai sera nécessaire pour faire tous les calculs. Un A/R d’avance sera remboursé </a:t>
            </a:r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endParaRPr lang="fr-FR" sz="1400" dirty="0"/>
          </a:p>
          <a:p>
            <a:pPr marL="285750" lvl="0" indent="-285750" algn="just">
              <a:buFont typeface="Wingdings" panose="05000000000000000000" pitchFamily="2" charset="2"/>
              <a:buChar char="q"/>
            </a:pPr>
            <a:r>
              <a:rPr lang="fr-FR" sz="1400" b="1" dirty="0"/>
              <a:t>Autres aides : </a:t>
            </a:r>
            <a:r>
              <a:rPr lang="fr-FR" sz="1400" dirty="0"/>
              <a:t>voir guide de l’apprentissage, disponible en ligne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73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5A57-6EBE-4121-B775-38798692D846}" type="slidenum">
              <a:rPr lang="fr-FR" smtClean="0"/>
              <a:t>9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31A4D4-482C-4470-A85F-49D173BF40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869" y="268465"/>
            <a:ext cx="1561619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7278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1131</Words>
  <Application>Microsoft Office PowerPoint</Application>
  <PresentationFormat>Affichage à l'écran (4:3)</PresentationFormat>
  <Paragraphs>125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PAGORA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Maquette Apprentis 1è année 2018-2019   ce document est un support d’information temporaires : les informations à jour sont accessibles sous  https://refens.grenoble-inp.fr/Pagora/2018 et http://chamilo.grenoble-inp.fr/</dc:title>
  <dc:creator>MUNOZ Frederic (munozf)</dc:creator>
  <cp:lastModifiedBy>frederic.munoz</cp:lastModifiedBy>
  <cp:revision>80</cp:revision>
  <cp:lastPrinted>2020-09-29T12:15:19Z</cp:lastPrinted>
  <dcterms:created xsi:type="dcterms:W3CDTF">2018-08-21T14:36:47Z</dcterms:created>
  <dcterms:modified xsi:type="dcterms:W3CDTF">2021-10-04T08:30:40Z</dcterms:modified>
</cp:coreProperties>
</file>